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2"/>
  </p:notesMasterIdLst>
  <p:handoutMasterIdLst>
    <p:handoutMasterId r:id="rId13"/>
  </p:handoutMasterIdLst>
  <p:sldIdLst>
    <p:sldId id="364" r:id="rId5"/>
    <p:sldId id="361" r:id="rId6"/>
    <p:sldId id="352" r:id="rId7"/>
    <p:sldId id="367" r:id="rId8"/>
    <p:sldId id="365" r:id="rId9"/>
    <p:sldId id="368" r:id="rId10"/>
    <p:sldId id="362" r:id="rId11"/>
  </p:sldIdLst>
  <p:sldSz cx="10058400" cy="7772400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1pPr>
    <a:lvl2pPr marL="509412" algn="l" rtl="0" fontAlgn="base">
      <a:spcBef>
        <a:spcPct val="0"/>
      </a:spcBef>
      <a:spcAft>
        <a:spcPct val="0"/>
      </a:spcAft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2pPr>
    <a:lvl3pPr marL="1018824" algn="l" rtl="0" fontAlgn="base">
      <a:spcBef>
        <a:spcPct val="0"/>
      </a:spcBef>
      <a:spcAft>
        <a:spcPct val="0"/>
      </a:spcAft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3pPr>
    <a:lvl4pPr marL="1528237" algn="l" rtl="0" fontAlgn="base">
      <a:spcBef>
        <a:spcPct val="0"/>
      </a:spcBef>
      <a:spcAft>
        <a:spcPct val="0"/>
      </a:spcAft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4pPr>
    <a:lvl5pPr marL="2037649" algn="l" rtl="0" fontAlgn="base">
      <a:spcBef>
        <a:spcPct val="0"/>
      </a:spcBef>
      <a:spcAft>
        <a:spcPct val="0"/>
      </a:spcAft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5pPr>
    <a:lvl6pPr marL="2547061" algn="l" defTabSz="1018824" rtl="0" eaLnBrk="1" latinLnBrk="0" hangingPunct="1"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6pPr>
    <a:lvl7pPr marL="3056473" algn="l" defTabSz="1018824" rtl="0" eaLnBrk="1" latinLnBrk="0" hangingPunct="1"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7pPr>
    <a:lvl8pPr marL="3565886" algn="l" defTabSz="1018824" rtl="0" eaLnBrk="1" latinLnBrk="0" hangingPunct="1"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8pPr>
    <a:lvl9pPr marL="4075298" algn="l" defTabSz="1018824" rtl="0" eaLnBrk="1" latinLnBrk="0" hangingPunct="1">
      <a:defRPr sz="3600" b="1" kern="1200">
        <a:solidFill>
          <a:srgbClr val="333399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C4"/>
    <a:srgbClr val="3B3B64"/>
    <a:srgbClr val="333399"/>
    <a:srgbClr val="438086"/>
    <a:srgbClr val="3366FF"/>
    <a:srgbClr val="99CCFF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2806" autoAdjust="0"/>
  </p:normalViewPr>
  <p:slideViewPr>
    <p:cSldViewPr>
      <p:cViewPr>
        <p:scale>
          <a:sx n="69" d="100"/>
          <a:sy n="69" d="100"/>
        </p:scale>
        <p:origin x="-324" y="2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517CF-A697-403B-B29C-3F5A586B447F}" type="datetimeFigureOut">
              <a:rPr lang="en-US" smtClean="0"/>
              <a:pPr/>
              <a:t>7/16/2009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70C3B-B48A-4A32-83F1-80EE856BF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386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BAA6E88A-9022-4D9B-9F0D-8D153D6A0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575816" y="1981200"/>
            <a:ext cx="8147304" cy="1668475"/>
          </a:xfrm>
        </p:spPr>
        <p:txBody>
          <a:bodyPr anchor="b"/>
          <a:lstStyle>
            <a:lvl1pPr algn="ctr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575816" y="3881120"/>
            <a:ext cx="8147304" cy="1605280"/>
          </a:xfrm>
        </p:spPr>
        <p:txBody>
          <a:bodyPr tIns="0"/>
          <a:lstStyle>
            <a:lvl1pPr marL="30565" indent="0" algn="ctr">
              <a:lnSpc>
                <a:spcPct val="200000"/>
              </a:lnSpc>
              <a:buNone/>
              <a:defRPr sz="29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509412" indent="0" algn="ctr">
              <a:buNone/>
            </a:lvl2pPr>
            <a:lvl3pPr marL="1018824" indent="0" algn="ctr">
              <a:buNone/>
            </a:lvl3pPr>
            <a:lvl4pPr marL="1528237" indent="0" algn="ctr">
              <a:buNone/>
            </a:lvl4pPr>
            <a:lvl5pPr marL="2037649" indent="0" algn="ctr">
              <a:buNone/>
            </a:lvl5pPr>
            <a:lvl6pPr marL="2547061" indent="0" algn="ctr">
              <a:buNone/>
            </a:lvl6pPr>
            <a:lvl7pPr marL="3056473" indent="0" algn="ctr">
              <a:buNone/>
            </a:lvl7pPr>
            <a:lvl8pPr marL="3565886" indent="0" algn="ctr">
              <a:buNone/>
            </a:lvl8pPr>
            <a:lvl9pPr marL="4075298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6624A26D-D724-4AB0-B44E-F905396AA12A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13576" y="1602309"/>
            <a:ext cx="231343" cy="23835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272894" y="1524352"/>
            <a:ext cx="70409" cy="72542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2" name="Picture 11" descr="UDlogo00339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6153284"/>
            <a:ext cx="1295400" cy="55231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781800" y="5457836"/>
            <a:ext cx="267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spc="0" dirty="0" smtClean="0">
                <a:solidFill>
                  <a:srgbClr val="003399"/>
                </a:solidFill>
                <a:effectLst/>
                <a:latin typeface="Century" pitchFamily="18" charset="0"/>
              </a:rPr>
              <a:t>IT-Client Support &amp; </a:t>
            </a:r>
            <a:r>
              <a:rPr lang="en-US" sz="1800" b="1" i="0" spc="0" dirty="0" smtClean="0">
                <a:solidFill>
                  <a:srgbClr val="003399"/>
                </a:solidFill>
                <a:effectLst/>
                <a:latin typeface="Century" pitchFamily="18" charset="0"/>
              </a:rPr>
              <a:t>Services</a:t>
            </a:r>
            <a:endParaRPr lang="en-US" sz="1800" b="1" i="0" spc="0" dirty="0">
              <a:solidFill>
                <a:srgbClr val="003399"/>
              </a:solidFill>
              <a:effectLst/>
              <a:latin typeface="Century" pitchFamily="18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880983" y="457176"/>
            <a:ext cx="37914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rajan Pro" pitchFamily="18" charset="0"/>
              </a:rPr>
              <a:t>LearnIT</a:t>
            </a:r>
            <a:r>
              <a:rPr lang="en-US" i="1" dirty="0" err="1" smtClean="0">
                <a:latin typeface="Trajan Pro" pitchFamily="18" charset="0"/>
              </a:rPr>
              <a:t>@</a:t>
            </a:r>
            <a:r>
              <a:rPr lang="en-US" i="1" dirty="0" err="1" smtClean="0">
                <a:latin typeface="Script MT Bold" pitchFamily="66" charset="0"/>
              </a:rPr>
              <a:t>Lunch</a:t>
            </a:r>
            <a:endParaRPr lang="en-US" i="1" dirty="0">
              <a:latin typeface="Script MT Bold" pitchFamily="66" charset="0"/>
            </a:endParaRPr>
          </a:p>
        </p:txBody>
      </p:sp>
      <p:pic>
        <p:nvPicPr>
          <p:cNvPr id="1026" name="Picture 2" descr="C:\Documents and Settings\Sandy McVey\Local Settings\Temporary Internet Files\Content.IE5\6TCFAPSX\MPj04394440000[1]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0308" y="385738"/>
            <a:ext cx="1502345" cy="100013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5586" y="1209040"/>
            <a:ext cx="3017520" cy="2245360"/>
          </a:xfrm>
        </p:spPr>
        <p:txBody>
          <a:bodyPr anchor="b">
            <a:noAutofit/>
          </a:bodyPr>
          <a:lstStyle>
            <a:lvl1pPr algn="l">
              <a:buNone/>
              <a:defRPr sz="23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0E6C10-B024-414B-B0BB-FB291646E1E1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1209040"/>
            <a:ext cx="5029200" cy="51816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01882" tIns="305647" rIns="101882" bIns="50941" rtlCol="0" anchor="t">
            <a:normAutofit/>
          </a:bodyPr>
          <a:lstStyle>
            <a:extLst/>
          </a:lstStyle>
          <a:p>
            <a:pPr marL="0" indent="-315836" algn="l" rtl="0" eaLnBrk="1" latinLnBrk="0" hangingPunct="1">
              <a:lnSpc>
                <a:spcPts val="3343"/>
              </a:lnSpc>
              <a:spcBef>
                <a:spcPts val="669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6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22020" y="1295404"/>
            <a:ext cx="4861560" cy="3983135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01882" tIns="305647" anchor="t"/>
          <a:lstStyle>
            <a:lvl1pPr marL="0" indent="0" algn="l" eaLnBrk="1" latinLnBrk="0" hangingPunct="1">
              <a:buNone/>
              <a:defRPr sz="36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436398" y="1081587"/>
            <a:ext cx="754380" cy="231551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504034" y="1061691"/>
            <a:ext cx="714146" cy="231551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2020" y="5440680"/>
            <a:ext cx="4861560" cy="863600"/>
          </a:xfrm>
        </p:spPr>
        <p:txBody>
          <a:bodyPr anchor="ctr"/>
          <a:lstStyle>
            <a:lvl1pPr marL="0" indent="0" algn="l">
              <a:lnSpc>
                <a:spcPts val="1783"/>
              </a:lnSpc>
              <a:spcBef>
                <a:spcPts val="0"/>
              </a:spcBef>
              <a:buNone/>
              <a:defRPr sz="1600">
                <a:solidFill>
                  <a:srgbClr val="777777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D11041D2-D4BE-4687-BADA-F73372CB7AF9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800" y="311258"/>
            <a:ext cx="2011680" cy="6631728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11259"/>
            <a:ext cx="6118860" cy="6631728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3CA1C414-42C7-4DF3-94ED-A7DCF55AEA3D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white">
    <p:bg>
      <p:bgPr>
        <a:solidFill>
          <a:srgbClr val="0041C4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8606" y="311256"/>
            <a:ext cx="9298451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169" y="171424"/>
            <a:ext cx="8247888" cy="1295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AB9DC4D9-4CCA-447B-A5CC-C09B667222DF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528738" y="1242994"/>
            <a:ext cx="8229600" cy="91440"/>
          </a:xfrm>
          <a:prstGeom prst="rect">
            <a:avLst/>
          </a:prstGeom>
          <a:solidFill>
            <a:srgbClr val="0041C4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/>
          <a:lstStyle/>
          <a:p>
            <a:endParaRPr 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BB248A6B-B9EB-4053-9CAE-039881363C2E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1579169" y="304800"/>
            <a:ext cx="8247888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5105400" y="0"/>
            <a:ext cx="4953000" cy="12192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Replace bracketed text with info relevant to your presentation.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1179" y="-61"/>
            <a:ext cx="7543800" cy="777246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6231" y="2947035"/>
            <a:ext cx="7040880" cy="2590800"/>
          </a:xfrm>
        </p:spPr>
        <p:txBody>
          <a:bodyPr anchor="t"/>
          <a:lstStyle>
            <a:lvl1pPr algn="l">
              <a:lnSpc>
                <a:spcPts val="5014"/>
              </a:lnSpc>
              <a:buNone/>
              <a:defRPr sz="45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6231" y="1209040"/>
            <a:ext cx="7040880" cy="1711007"/>
          </a:xfrm>
        </p:spPr>
        <p:txBody>
          <a:bodyPr anchor="b"/>
          <a:lstStyle>
            <a:lvl1pPr marL="20376" indent="0">
              <a:lnSpc>
                <a:spcPts val="2563"/>
              </a:lnSpc>
              <a:spcBef>
                <a:spcPts val="0"/>
              </a:spcBef>
              <a:buNone/>
              <a:defRPr sz="22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B68B93E6-3307-4B6B-AB11-A631B777F919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514600" y="0"/>
            <a:ext cx="83820" cy="777246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389553" y="3189943"/>
            <a:ext cx="231343" cy="23835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648870" y="3111986"/>
            <a:ext cx="70409" cy="72542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169" y="310896"/>
            <a:ext cx="8247888" cy="1295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9169" y="1727200"/>
            <a:ext cx="4023360" cy="528523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3697" y="1727200"/>
            <a:ext cx="4023360" cy="528523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C56B27C0-D58A-4D7A-810B-7A995FDD5C1B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848381"/>
            <a:ext cx="9052560" cy="1295400"/>
          </a:xfrm>
        </p:spPr>
        <p:txBody>
          <a:bodyPr anchor="ctr"/>
          <a:lstStyle>
            <a:lvl1pPr algn="ctr">
              <a:defRPr sz="50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72048"/>
            <a:ext cx="4425696" cy="725424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1318" indent="0" algn="l">
              <a:lnSpc>
                <a:spcPct val="100000"/>
              </a:lnSpc>
              <a:spcBef>
                <a:spcPts val="111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29784" y="372048"/>
            <a:ext cx="4425696" cy="725424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1318" indent="0" algn="l">
              <a:lnSpc>
                <a:spcPct val="100000"/>
              </a:lnSpc>
              <a:spcBef>
                <a:spcPts val="111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2920" y="1098581"/>
            <a:ext cx="4425696" cy="466344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8095" indent="-305647">
              <a:lnSpc>
                <a:spcPct val="100000"/>
              </a:lnSpc>
              <a:spcBef>
                <a:spcPts val="780"/>
              </a:spcBef>
              <a:defRPr sz="2700"/>
            </a:lvl1pPr>
            <a:lvl2pPr>
              <a:lnSpc>
                <a:spcPct val="100000"/>
              </a:lnSpc>
              <a:spcBef>
                <a:spcPts val="780"/>
              </a:spcBef>
              <a:defRPr sz="2200"/>
            </a:lvl2pPr>
            <a:lvl3pPr>
              <a:lnSpc>
                <a:spcPct val="100000"/>
              </a:lnSpc>
              <a:spcBef>
                <a:spcPts val="780"/>
              </a:spcBef>
              <a:defRPr sz="2000"/>
            </a:lvl3pPr>
            <a:lvl4pPr>
              <a:lnSpc>
                <a:spcPct val="100000"/>
              </a:lnSpc>
              <a:spcBef>
                <a:spcPts val="780"/>
              </a:spcBef>
              <a:defRPr sz="1800"/>
            </a:lvl4pPr>
            <a:lvl5pPr>
              <a:lnSpc>
                <a:spcPct val="100000"/>
              </a:lnSpc>
              <a:spcBef>
                <a:spcPts val="780"/>
              </a:spcBef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9784" y="1098581"/>
            <a:ext cx="4425696" cy="466344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8095" indent="-305647">
              <a:lnSpc>
                <a:spcPct val="100000"/>
              </a:lnSpc>
              <a:spcBef>
                <a:spcPts val="780"/>
              </a:spcBef>
              <a:defRPr sz="2700"/>
            </a:lvl1pPr>
            <a:lvl2pPr>
              <a:lnSpc>
                <a:spcPct val="100000"/>
              </a:lnSpc>
              <a:spcBef>
                <a:spcPts val="780"/>
              </a:spcBef>
              <a:defRPr sz="2200"/>
            </a:lvl2pPr>
            <a:lvl3pPr>
              <a:lnSpc>
                <a:spcPct val="100000"/>
              </a:lnSpc>
              <a:spcBef>
                <a:spcPts val="780"/>
              </a:spcBef>
              <a:defRPr sz="2000"/>
            </a:lvl3pPr>
            <a:lvl4pPr>
              <a:lnSpc>
                <a:spcPct val="100000"/>
              </a:lnSpc>
              <a:spcBef>
                <a:spcPts val="780"/>
              </a:spcBef>
              <a:defRPr sz="1800"/>
            </a:lvl4pPr>
            <a:lvl5pPr>
              <a:lnSpc>
                <a:spcPct val="100000"/>
              </a:lnSpc>
              <a:spcBef>
                <a:spcPts val="780"/>
              </a:spcBef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10072BC6-A99B-4D85-A471-737E45AE1AF5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169" y="310896"/>
            <a:ext cx="8247888" cy="12954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A53CFCA3-2ED7-4047-83F3-0F2FB0344EB7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6482" y="0"/>
            <a:ext cx="8941918" cy="77724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  <a:extLst/>
          </a:lstStyle>
          <a:p>
            <a:pPr>
              <a:defRPr/>
            </a:pPr>
            <a:fld id="{44E9D1AC-30B4-4AB0-ACDC-931DE40402EE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116483" y="-61"/>
            <a:ext cx="80467" cy="777246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1528738" y="1242994"/>
            <a:ext cx="8229600" cy="91440"/>
          </a:xfrm>
          <a:prstGeom prst="rect">
            <a:avLst/>
          </a:prstGeom>
          <a:solidFill>
            <a:srgbClr val="0041C4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/>
          <a:lstStyle/>
          <a:p>
            <a:endParaRPr 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45682"/>
            <a:ext cx="4191000" cy="1316990"/>
          </a:xfrm>
          <a:ln>
            <a:noFill/>
          </a:ln>
        </p:spPr>
        <p:txBody>
          <a:bodyPr anchor="b"/>
          <a:lstStyle>
            <a:lvl1pPr algn="l">
              <a:lnSpc>
                <a:spcPts val="2228"/>
              </a:lnSpc>
              <a:buNone/>
              <a:defRPr sz="2500" b="1" cap="all" baseline="0">
                <a:solidFill>
                  <a:srgbClr val="FFCC00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2920" y="1594559"/>
            <a:ext cx="4191000" cy="791633"/>
          </a:xfrm>
        </p:spPr>
        <p:txBody>
          <a:bodyPr/>
          <a:lstStyle>
            <a:lvl1pPr marL="50941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FFCC00"/>
                </a:solidFill>
              </a:defRPr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2920" y="2418080"/>
            <a:ext cx="8968740" cy="4524905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  <a:lvl2pPr>
              <a:defRPr sz="3100">
                <a:solidFill>
                  <a:schemeClr val="bg1"/>
                </a:solidFill>
              </a:defRPr>
            </a:lvl2pPr>
            <a:lvl3pPr>
              <a:defRPr sz="2700">
                <a:solidFill>
                  <a:schemeClr val="bg1"/>
                </a:solidFill>
              </a:defRPr>
            </a:lvl3pPr>
            <a:lvl4pPr>
              <a:defRPr sz="2200">
                <a:solidFill>
                  <a:schemeClr val="bg1"/>
                </a:solidFill>
              </a:defRPr>
            </a:lvl4pPr>
            <a:lvl5pPr>
              <a:defRPr sz="22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  <a:extLst/>
          </a:lstStyle>
          <a:p>
            <a:pPr>
              <a:defRPr/>
            </a:pPr>
            <a:fld id="{882691AA-1EAB-4EAB-A66B-D784D57FB20F}" type="slidenum">
              <a:rPr lang="en-C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97519" y="-924711"/>
            <a:ext cx="1802776" cy="185740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85698" y="23916"/>
            <a:ext cx="1872410" cy="1929150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01170" y="1195754"/>
            <a:ext cx="1238289" cy="1249641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114161" y="-61"/>
            <a:ext cx="8944240" cy="777246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579169" y="311256"/>
            <a:ext cx="8247888" cy="1295400"/>
          </a:xfrm>
          <a:prstGeom prst="rect">
            <a:avLst/>
          </a:prstGeom>
        </p:spPr>
        <p:txBody>
          <a:bodyPr lIns="101882" tIns="50941" rIns="101882" bIns="50941"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579169" y="1981200"/>
            <a:ext cx="8247888" cy="5100320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939540" y="7146290"/>
            <a:ext cx="2346960" cy="539750"/>
          </a:xfrm>
          <a:prstGeom prst="rect">
            <a:avLst/>
          </a:prstGeom>
        </p:spPr>
        <p:txBody>
          <a:bodyPr lIns="101882" tIns="50941" rIns="101882" bIns="50941" anchor="b"/>
          <a:lstStyle>
            <a:lvl1pPr algn="r"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6286500" y="7146290"/>
            <a:ext cx="3185160" cy="539750"/>
          </a:xfrm>
          <a:prstGeom prst="rect">
            <a:avLst/>
          </a:prstGeom>
        </p:spPr>
        <p:txBody>
          <a:bodyPr lIns="101882" tIns="50941" rIns="101882" bIns="50941" anchor="b"/>
          <a:lstStyle>
            <a:lvl1pPr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9475013" y="7146290"/>
            <a:ext cx="502920" cy="539750"/>
          </a:xfrm>
          <a:prstGeom prst="rect">
            <a:avLst/>
          </a:prstGeom>
        </p:spPr>
        <p:txBody>
          <a:bodyPr lIns="101882" tIns="50941" rIns="101882" bIns="50941" anchor="b"/>
          <a:lstStyle>
            <a:lvl1pPr algn="ctr"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BB248A6B-B9EB-4053-9CAE-039881363C2E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5" name="Rectangle 14"/>
          <p:cNvSpPr/>
          <p:nvPr/>
        </p:nvSpPr>
        <p:spPr bwMode="invGray">
          <a:xfrm>
            <a:off x="1116483" y="-61"/>
            <a:ext cx="80467" cy="777246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8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7530" indent="-315836" algn="l" rtl="0" eaLnBrk="1" latinLnBrk="0" hangingPunct="1">
        <a:lnSpc>
          <a:spcPct val="100000"/>
        </a:lnSpc>
        <a:spcBef>
          <a:spcPts val="669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3177" indent="-264894" algn="l" rtl="0" eaLnBrk="1" latinLnBrk="0" hangingPunct="1">
        <a:lnSpc>
          <a:spcPct val="100000"/>
        </a:lnSpc>
        <a:spcBef>
          <a:spcPts val="613"/>
        </a:spcBef>
        <a:buClr>
          <a:schemeClr val="accent1"/>
        </a:buClr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8260" indent="-254706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22589" indent="-193577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731" indent="-203765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060" indent="-203765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1915390" indent="-20376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9531" indent="-20376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3861" indent="-20376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hyperlink" Target="sample%20letter1.docx" TargetMode="External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ffice.microsoft.com/training/" TargetMode="External"/><Relationship Id="rId3" Type="http://schemas.openxmlformats.org/officeDocument/2006/relationships/hyperlink" Target="http://www.udel.edu/learn" TargetMode="External"/><Relationship Id="rId7" Type="http://schemas.openxmlformats.org/officeDocument/2006/relationships/hyperlink" Target="http://www.udel.edu/cod/minoffice/index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consult@udel.edu" TargetMode="External"/><Relationship Id="rId11" Type="http://schemas.openxmlformats.org/officeDocument/2006/relationships/image" Target="../media/image19.png"/><Relationship Id="rId5" Type="http://schemas.openxmlformats.org/officeDocument/2006/relationships/hyperlink" Target="http://www.udel.edu/help" TargetMode="External"/><Relationship Id="rId10" Type="http://schemas.openxmlformats.org/officeDocument/2006/relationships/hyperlink" Target="http://office.microsoft.com/training/training.aspx?AssetID=RC102798041033&amp;pid=CR100654561033" TargetMode="External"/><Relationship Id="rId4" Type="http://schemas.openxmlformats.org/officeDocument/2006/relationships/hyperlink" Target="mailto:learnit-info@udel.edu" TargetMode="External"/><Relationship Id="rId9" Type="http://schemas.openxmlformats.org/officeDocument/2006/relationships/hyperlink" Target="http://office.microsoft.com/training/training.aspx?AssetID=RC102778121033&amp;pid=CR10065456103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265906" y="1955347"/>
            <a:ext cx="8549640" cy="2073729"/>
          </a:xfrm>
        </p:spPr>
        <p:txBody>
          <a:bodyPr>
            <a:normAutofit/>
          </a:bodyPr>
          <a:lstStyle/>
          <a:p>
            <a:pPr algn="ctr" fontAlgn="base">
              <a:spcBef>
                <a:spcPts val="2006"/>
              </a:spcBef>
              <a:spcAft>
                <a:spcPts val="2006"/>
              </a:spcAft>
              <a:tabLst>
                <a:tab pos="3056473" algn="ctr"/>
                <a:tab pos="6112947" algn="r"/>
              </a:tabLst>
            </a:pPr>
            <a:r>
              <a:rPr lang="en-US" dirty="0" smtClean="0"/>
              <a:t>Word 2007: Mail Merge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477366" y="161908"/>
            <a:ext cx="905256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What is Mail Merge?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885928" y="1743060"/>
            <a:ext cx="6786610" cy="4786346"/>
          </a:xfrm>
        </p:spPr>
        <p:txBody>
          <a:bodyPr>
            <a:normAutofit lnSpcReduction="10000"/>
          </a:bodyPr>
          <a:lstStyle/>
          <a:p>
            <a:pPr marL="112713" indent="9525">
              <a:buNone/>
            </a:pPr>
            <a:r>
              <a:rPr lang="en-US" dirty="0" smtClean="0"/>
              <a:t>Mail merge is a method of taking data from a database or spreadsheet and inserting it into documents such as letters, mailing labels, and name tags. </a:t>
            </a:r>
          </a:p>
          <a:p>
            <a:pPr marL="112713" indent="9525">
              <a:buNone/>
            </a:pPr>
            <a:endParaRPr lang="en-US" dirty="0" smtClean="0"/>
          </a:p>
          <a:p>
            <a:pPr marL="112713" indent="9525">
              <a:buNone/>
            </a:pPr>
            <a:r>
              <a:rPr lang="en-US" dirty="0" smtClean="0"/>
              <a:t>A mail merge requires two files:</a:t>
            </a:r>
          </a:p>
          <a:p>
            <a:pPr marL="461963" indent="-339725">
              <a:spcBef>
                <a:spcPts val="1200"/>
              </a:spcBef>
            </a:pPr>
            <a:r>
              <a:rPr lang="en-US" dirty="0" smtClean="0"/>
              <a:t>One contains the information that will be the same for each document. </a:t>
            </a:r>
          </a:p>
          <a:p>
            <a:pPr marL="461963" indent="-339725">
              <a:spcBef>
                <a:spcPts val="1200"/>
              </a:spcBef>
            </a:pPr>
            <a:r>
              <a:rPr lang="en-US" dirty="0" smtClean="0"/>
              <a:t>The other stores the variable data you want to insert.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800" t="4934"/>
          <a:stretch>
            <a:fillRect/>
          </a:stretch>
        </p:blipFill>
        <p:spPr bwMode="auto">
          <a:xfrm>
            <a:off x="314292" y="1314432"/>
            <a:ext cx="9429816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1791495" y="59636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45657" y="90470"/>
            <a:ext cx="9298451" cy="1295400"/>
          </a:xfrm>
        </p:spPr>
        <p:txBody>
          <a:bodyPr/>
          <a:lstStyle/>
          <a:p>
            <a:r>
              <a:rPr lang="en-US" dirty="0" smtClean="0"/>
              <a:t>Mail Merge Ribbon</a:t>
            </a: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242854" y="2743192"/>
            <a:ext cx="1357322" cy="1857388"/>
            <a:chOff x="171416" y="3100382"/>
            <a:chExt cx="1357322" cy="185738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4725" t="4762" r="10233" b="1426"/>
            <a:stretch>
              <a:fillRect/>
            </a:stretch>
          </p:blipFill>
          <p:spPr bwMode="auto">
            <a:xfrm>
              <a:off x="205260" y="3116423"/>
              <a:ext cx="1285884" cy="1407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Line Callout 1 20"/>
            <p:cNvSpPr/>
            <p:nvPr/>
          </p:nvSpPr>
          <p:spPr>
            <a:xfrm>
              <a:off x="171416" y="3100382"/>
              <a:ext cx="1357322" cy="1857388"/>
            </a:xfrm>
            <a:prstGeom prst="borderCallout1">
              <a:avLst>
                <a:gd name="adj1" fmla="val 9392"/>
                <a:gd name="adj2" fmla="val 27465"/>
                <a:gd name="adj3" fmla="val -19122"/>
                <a:gd name="adj4" fmla="val 94683"/>
              </a:avLst>
            </a:prstGeom>
            <a:noFill/>
            <a:ln w="25400">
              <a:headEnd type="oval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rgbClr val="333399"/>
                  </a:solidFill>
                </a:rPr>
                <a:t>Start the Mail Merge Wizard.</a:t>
              </a:r>
              <a:endParaRPr lang="en-US" sz="1000" dirty="0">
                <a:solidFill>
                  <a:srgbClr val="333399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457432" y="2743192"/>
            <a:ext cx="2071702" cy="4143404"/>
            <a:chOff x="2385994" y="3100382"/>
            <a:chExt cx="2071702" cy="4143404"/>
          </a:xfrm>
        </p:grpSpPr>
        <p:pic>
          <p:nvPicPr>
            <p:cNvPr id="60" name="Picture 59" descr="SS-20090203154656.PNG"/>
            <p:cNvPicPr>
              <a:picLocks noChangeAspect="1"/>
            </p:cNvPicPr>
            <p:nvPr/>
          </p:nvPicPr>
          <p:blipFill>
            <a:blip r:embed="rId5" cstate="print"/>
            <a:srcRect t="1904" b="2887"/>
            <a:stretch>
              <a:fillRect/>
            </a:stretch>
          </p:blipFill>
          <p:spPr>
            <a:xfrm>
              <a:off x="2385994" y="3100382"/>
              <a:ext cx="2071702" cy="3571900"/>
            </a:xfrm>
            <a:prstGeom prst="rect">
              <a:avLst/>
            </a:prstGeom>
          </p:spPr>
        </p:pic>
        <p:sp>
          <p:nvSpPr>
            <p:cNvPr id="23" name="Line Callout 1 22"/>
            <p:cNvSpPr/>
            <p:nvPr/>
          </p:nvSpPr>
          <p:spPr>
            <a:xfrm>
              <a:off x="2385994" y="3100382"/>
              <a:ext cx="2071702" cy="4143404"/>
            </a:xfrm>
            <a:prstGeom prst="borderCallout1">
              <a:avLst>
                <a:gd name="adj1" fmla="val 5050"/>
                <a:gd name="adj2" fmla="val 21977"/>
                <a:gd name="adj3" fmla="val -5880"/>
                <a:gd name="adj4" fmla="val 32059"/>
              </a:avLst>
            </a:prstGeom>
            <a:noFill/>
            <a:ln w="25400">
              <a:headEnd type="oval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rgbClr val="333399"/>
                  </a:solidFill>
                </a:rPr>
                <a:t>Refine Recipient list by using the options in this window.  </a:t>
              </a:r>
              <a:endParaRPr lang="en-US" sz="1000" dirty="0">
                <a:solidFill>
                  <a:srgbClr val="333399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029596" y="3100382"/>
            <a:ext cx="1785950" cy="2286016"/>
            <a:chOff x="7958158" y="3457572"/>
            <a:chExt cx="1785950" cy="2286016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 l="4912" t="9375" r="11382" b="1562"/>
            <a:stretch>
              <a:fillRect/>
            </a:stretch>
          </p:blipFill>
          <p:spPr bwMode="auto">
            <a:xfrm>
              <a:off x="7958158" y="3457572"/>
              <a:ext cx="1785950" cy="1357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" name="Line Callout 1 25"/>
            <p:cNvSpPr/>
            <p:nvPr/>
          </p:nvSpPr>
          <p:spPr>
            <a:xfrm>
              <a:off x="7958158" y="3471134"/>
              <a:ext cx="1785950" cy="2272454"/>
            </a:xfrm>
            <a:prstGeom prst="borderCallout1">
              <a:avLst>
                <a:gd name="adj1" fmla="val 9889"/>
                <a:gd name="adj2" fmla="val 27123"/>
                <a:gd name="adj3" fmla="val -26148"/>
                <a:gd name="adj4" fmla="val 66654"/>
              </a:avLst>
            </a:prstGeom>
            <a:noFill/>
            <a:ln w="25400">
              <a:headEnd type="oval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rgbClr val="333399"/>
                  </a:solidFill>
                </a:rPr>
                <a:t>“Edit Individual Documents” to proof  and/or save the completed merge as a new document.</a:t>
              </a:r>
              <a:endParaRPr lang="en-US" sz="1000" dirty="0">
                <a:solidFill>
                  <a:srgbClr val="333399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172208" y="2743192"/>
            <a:ext cx="1571636" cy="2714644"/>
            <a:chOff x="6100770" y="3100382"/>
            <a:chExt cx="1571636" cy="271464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 l="9912" t="3571" r="5839" b="3571"/>
            <a:stretch>
              <a:fillRect/>
            </a:stretch>
          </p:blipFill>
          <p:spPr bwMode="auto">
            <a:xfrm>
              <a:off x="6100770" y="3100382"/>
              <a:ext cx="1214446" cy="185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Line Callout 1 26"/>
            <p:cNvSpPr/>
            <p:nvPr/>
          </p:nvSpPr>
          <p:spPr>
            <a:xfrm>
              <a:off x="6100770" y="3100382"/>
              <a:ext cx="1571636" cy="2714644"/>
            </a:xfrm>
            <a:prstGeom prst="borderCallout1">
              <a:avLst>
                <a:gd name="adj1" fmla="val 4614"/>
                <a:gd name="adj2" fmla="val 40257"/>
                <a:gd name="adj3" fmla="val -25155"/>
                <a:gd name="adj4" fmla="val 15359"/>
              </a:avLst>
            </a:prstGeom>
            <a:noFill/>
            <a:ln w="25400">
              <a:headEnd type="oval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rgbClr val="333399"/>
                  </a:solidFill>
                </a:rPr>
                <a:t>Use Rules for additional customization and validation. </a:t>
              </a:r>
            </a:p>
            <a:p>
              <a:pPr algn="ctr"/>
              <a:endParaRPr lang="en-US" sz="1000" dirty="0">
                <a:solidFill>
                  <a:srgbClr val="333399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743448" y="2743192"/>
            <a:ext cx="1357322" cy="4214842"/>
            <a:chOff x="4672010" y="3100382"/>
            <a:chExt cx="1357322" cy="4214842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 l="8620" t="2107" r="3448" b="1545"/>
            <a:stretch>
              <a:fillRect/>
            </a:stretch>
          </p:blipFill>
          <p:spPr bwMode="auto">
            <a:xfrm>
              <a:off x="4672010" y="3100382"/>
              <a:ext cx="1357322" cy="3267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" name="Line Callout 1 27"/>
            <p:cNvSpPr/>
            <p:nvPr/>
          </p:nvSpPr>
          <p:spPr>
            <a:xfrm>
              <a:off x="4672010" y="3100382"/>
              <a:ext cx="1357322" cy="4214842"/>
            </a:xfrm>
            <a:prstGeom prst="borderCallout1">
              <a:avLst>
                <a:gd name="adj1" fmla="val 10173"/>
                <a:gd name="adj2" fmla="val 51343"/>
                <a:gd name="adj3" fmla="val -6401"/>
                <a:gd name="adj4" fmla="val 58310"/>
              </a:avLst>
            </a:prstGeom>
            <a:noFill/>
            <a:ln w="25400">
              <a:headEnd type="oval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rgbClr val="333399"/>
                  </a:solidFill>
                </a:rPr>
                <a:t>Column headers from your data source will appear as merge field choices.</a:t>
              </a:r>
              <a:endParaRPr lang="en-US" sz="1000" dirty="0">
                <a:solidFill>
                  <a:srgbClr val="333399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28606" y="2457440"/>
            <a:ext cx="1774206" cy="3923152"/>
            <a:chOff x="457168" y="2892006"/>
            <a:chExt cx="1774206" cy="3923152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9" cstate="print"/>
            <a:srcRect l="4490" t="6881" r="1220" b="3669"/>
            <a:stretch>
              <a:fillRect/>
            </a:stretch>
          </p:blipFill>
          <p:spPr bwMode="auto">
            <a:xfrm>
              <a:off x="457168" y="5314960"/>
              <a:ext cx="1714512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45" name="Straight Connector 44"/>
            <p:cNvCxnSpPr/>
            <p:nvPr/>
          </p:nvCxnSpPr>
          <p:spPr>
            <a:xfrm rot="10800000" flipH="1" flipV="1">
              <a:off x="879372" y="5109487"/>
              <a:ext cx="914400" cy="1588"/>
            </a:xfrm>
            <a:prstGeom prst="line">
              <a:avLst/>
            </a:prstGeom>
            <a:ln w="25400">
              <a:solidFill>
                <a:srgbClr val="3B3B64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895258" y="3785848"/>
              <a:ext cx="2229958" cy="442274"/>
            </a:xfrm>
            <a:prstGeom prst="line">
              <a:avLst/>
            </a:prstGeom>
            <a:ln w="25400">
              <a:solidFill>
                <a:srgbClr val="3B3B64"/>
              </a:solidFill>
              <a:headEnd type="none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463106" y="5314960"/>
              <a:ext cx="1714512" cy="1500198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endParaRPr lang="en-US" sz="1000" dirty="0" smtClean="0">
                <a:solidFill>
                  <a:srgbClr val="333399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rgbClr val="333399"/>
                  </a:solidFill>
                </a:rPr>
                <a:t>Use Existing List is the most common choice.</a:t>
              </a:r>
              <a:endParaRPr lang="en-US" sz="1000" dirty="0"/>
            </a:p>
          </p:txBody>
        </p:sp>
        <p:cxnSp>
          <p:nvCxnSpPr>
            <p:cNvPr id="44" name="Straight Connector 43"/>
            <p:cNvCxnSpPr/>
            <p:nvPr/>
          </p:nvCxnSpPr>
          <p:spPr>
            <a:xfrm rot="5400000" flipH="1" flipV="1">
              <a:off x="710104" y="5279241"/>
              <a:ext cx="357190" cy="1588"/>
            </a:xfrm>
            <a:prstGeom prst="line">
              <a:avLst/>
            </a:prstGeom>
            <a:ln w="25400">
              <a:solidFill>
                <a:srgbClr val="3B3B64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6920704" y="2386002"/>
            <a:ext cx="2000264" cy="4714908"/>
            <a:chOff x="6849266" y="2743192"/>
            <a:chExt cx="2000264" cy="4714908"/>
          </a:xfrm>
        </p:grpSpPr>
        <p:grpSp>
          <p:nvGrpSpPr>
            <p:cNvPr id="53" name="Group 52"/>
            <p:cNvGrpSpPr/>
            <p:nvPr/>
          </p:nvGrpSpPr>
          <p:grpSpPr>
            <a:xfrm>
              <a:off x="6849266" y="6100778"/>
              <a:ext cx="2000264" cy="1357322"/>
              <a:chOff x="6849266" y="6100778"/>
              <a:chExt cx="2000264" cy="1357322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 l="3488" t="7353"/>
              <a:stretch>
                <a:fillRect/>
              </a:stretch>
            </p:blipFill>
            <p:spPr bwMode="auto">
              <a:xfrm>
                <a:off x="6857638" y="6100778"/>
                <a:ext cx="1976437" cy="900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5" name="Line Callout 1 24"/>
              <p:cNvSpPr/>
              <p:nvPr/>
            </p:nvSpPr>
            <p:spPr>
              <a:xfrm>
                <a:off x="6849266" y="6100778"/>
                <a:ext cx="2000264" cy="1357322"/>
              </a:xfrm>
              <a:prstGeom prst="borderCallout1">
                <a:avLst>
                  <a:gd name="adj1" fmla="val 7086"/>
                  <a:gd name="adj2" fmla="val 47412"/>
                  <a:gd name="adj3" fmla="val -269379"/>
                  <a:gd name="adj4" fmla="val 49049"/>
                </a:avLst>
              </a:prstGeom>
              <a:noFill/>
              <a:ln w="25400">
                <a:headEnd type="oval"/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 smtClean="0">
                  <a:solidFill>
                    <a:srgbClr val="333399"/>
                  </a:solidFill>
                </a:endParaRPr>
              </a:p>
              <a:p>
                <a:pPr algn="ctr"/>
                <a:endParaRPr lang="en-US" sz="1000" dirty="0" smtClean="0">
                  <a:solidFill>
                    <a:srgbClr val="333399"/>
                  </a:solidFill>
                </a:endParaRPr>
              </a:p>
              <a:p>
                <a:pPr algn="ctr"/>
                <a:endParaRPr lang="en-US" sz="1000" dirty="0" smtClean="0">
                  <a:solidFill>
                    <a:srgbClr val="333399"/>
                  </a:solidFill>
                </a:endParaRPr>
              </a:p>
              <a:p>
                <a:pPr algn="ctr"/>
                <a:endParaRPr lang="en-US" sz="1000" dirty="0" smtClean="0">
                  <a:solidFill>
                    <a:srgbClr val="333399"/>
                  </a:solidFill>
                </a:endParaRPr>
              </a:p>
              <a:p>
                <a:pPr algn="ctr"/>
                <a:endParaRPr lang="en-US" sz="1000" dirty="0" smtClean="0">
                  <a:solidFill>
                    <a:srgbClr val="333399"/>
                  </a:solidFill>
                </a:endParaRPr>
              </a:p>
              <a:p>
                <a:pPr algn="ctr"/>
                <a:endParaRPr lang="en-US" sz="1000" dirty="0" smtClean="0">
                  <a:solidFill>
                    <a:srgbClr val="333399"/>
                  </a:solidFill>
                </a:endParaRPr>
              </a:p>
              <a:p>
                <a:pPr algn="ctr"/>
                <a:endParaRPr lang="en-US" sz="1000" dirty="0" smtClean="0">
                  <a:solidFill>
                    <a:srgbClr val="333399"/>
                  </a:solidFill>
                </a:endParaRPr>
              </a:p>
              <a:p>
                <a:pPr algn="ctr"/>
                <a:r>
                  <a:rPr lang="en-US" sz="1000" dirty="0" smtClean="0">
                    <a:solidFill>
                      <a:srgbClr val="333399"/>
                    </a:solidFill>
                  </a:rPr>
                  <a:t>Preview and scroll through results before merging. </a:t>
                </a:r>
              </a:p>
              <a:p>
                <a:pPr algn="ctr"/>
                <a:endParaRPr lang="en-US" sz="1000" dirty="0">
                  <a:solidFill>
                    <a:srgbClr val="333399"/>
                  </a:solidFill>
                </a:endParaRPr>
              </a:p>
            </p:txBody>
          </p:sp>
        </p:grpSp>
        <p:cxnSp>
          <p:nvCxnSpPr>
            <p:cNvPr id="38" name="Straight Connector 37"/>
            <p:cNvCxnSpPr/>
            <p:nvPr/>
          </p:nvCxnSpPr>
          <p:spPr>
            <a:xfrm rot="16200000" flipV="1">
              <a:off x="7315216" y="2886068"/>
              <a:ext cx="642942" cy="357190"/>
            </a:xfrm>
            <a:prstGeom prst="line">
              <a:avLst/>
            </a:prstGeom>
            <a:ln w="25400">
              <a:solidFill>
                <a:srgbClr val="3B3B64"/>
              </a:solidFill>
              <a:headEnd type="none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 Merge Steps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8738" y="1678839"/>
            <a:ext cx="7972516" cy="5422071"/>
          </a:xfrm>
        </p:spPr>
        <p:txBody>
          <a:bodyPr>
            <a:noAutofit/>
          </a:bodyPr>
          <a:lstStyle/>
          <a:p>
            <a:pPr marL="579459" indent="-457200">
              <a:spcBef>
                <a:spcPts val="900"/>
              </a:spcBef>
              <a:buFont typeface="+mj-lt"/>
              <a:buAutoNum type="arabicPeriod"/>
            </a:pPr>
            <a:r>
              <a:rPr lang="en-US" sz="2400" b="1" dirty="0" smtClean="0"/>
              <a:t>Set up the main document</a:t>
            </a:r>
            <a:r>
              <a:rPr lang="en-US" sz="2400" dirty="0" smtClean="0"/>
              <a:t>.</a:t>
            </a:r>
            <a:r>
              <a:rPr lang="en-US" sz="2400" b="1" dirty="0" smtClean="0"/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The main document contains the text and graphics that are the same for each version of the merged document, for example, the return address or salutation in a form letter. </a:t>
            </a:r>
          </a:p>
          <a:p>
            <a:pPr marL="579459" indent="-457200">
              <a:spcBef>
                <a:spcPts val="900"/>
              </a:spcBef>
              <a:buFont typeface="+mj-lt"/>
              <a:buAutoNum type="arabicPeriod"/>
            </a:pPr>
            <a:r>
              <a:rPr lang="en-US" sz="2400" b="1" dirty="0" smtClean="0"/>
              <a:t>Connect the document to a data source</a:t>
            </a:r>
            <a:r>
              <a:rPr lang="en-US" sz="2400" dirty="0" smtClean="0"/>
              <a:t>.</a:t>
            </a:r>
            <a:r>
              <a:rPr lang="en-US" sz="2400" b="1" dirty="0" smtClean="0"/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 data source is a file that contains the information to be merged into a document, for example, the names and addresses of the recipients of a letter. </a:t>
            </a:r>
          </a:p>
          <a:p>
            <a:pPr marL="579459" indent="-457200">
              <a:spcBef>
                <a:spcPts val="900"/>
              </a:spcBef>
              <a:buFont typeface="+mj-lt"/>
              <a:buAutoNum type="arabicPeriod"/>
            </a:pPr>
            <a:r>
              <a:rPr lang="en-US" sz="2400" b="1" dirty="0" smtClean="0"/>
              <a:t>Refine the list of recipients or items</a:t>
            </a:r>
            <a:r>
              <a:rPr lang="en-US" sz="2400" dirty="0" smtClean="0"/>
              <a:t>.</a:t>
            </a:r>
            <a:r>
              <a:rPr lang="en-US" sz="2400" b="1" dirty="0" smtClean="0"/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If you want to generate copies for only certain items in your data file, you can choose which items (records) to include. </a:t>
            </a:r>
          </a:p>
          <a:p>
            <a:pPr marL="579459" indent="-457200">
              <a:spcBef>
                <a:spcPts val="900"/>
              </a:spcBef>
              <a:buFont typeface="+mj-lt"/>
              <a:buAutoNum type="arabicPeriod"/>
            </a:pPr>
            <a:r>
              <a:rPr lang="en-US" sz="2400" b="1" dirty="0" smtClean="0"/>
              <a:t>Add placeholders (mail merge fields) to the document</a:t>
            </a:r>
            <a:r>
              <a:rPr lang="en-US" sz="2400" dirty="0" smtClean="0"/>
              <a:t>.</a:t>
            </a:r>
            <a:r>
              <a:rPr lang="en-US" sz="2400" b="1" dirty="0" smtClean="0"/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When you perform the mail merge, the mail merge fields are filled with information from your data file.  </a:t>
            </a:r>
          </a:p>
          <a:p>
            <a:pPr marL="579459" indent="-457200">
              <a:spcBef>
                <a:spcPts val="900"/>
              </a:spcBef>
              <a:buFont typeface="+mj-lt"/>
              <a:buAutoNum type="arabicPeriod"/>
            </a:pPr>
            <a:r>
              <a:rPr lang="en-US" sz="2400" b="1" dirty="0" smtClean="0"/>
              <a:t>Preview and complete the merge</a:t>
            </a:r>
            <a:r>
              <a:rPr lang="en-US" sz="2400" dirty="0" smtClean="0"/>
              <a:t>.</a:t>
            </a:r>
            <a:r>
              <a:rPr lang="en-US" sz="2400" b="1" dirty="0" smtClean="0"/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You can preview each page of the document before you print the whole set. 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4556" y="1885936"/>
            <a:ext cx="50577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5994" y="1814498"/>
            <a:ext cx="55149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28804" y="1743060"/>
            <a:ext cx="7489573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Samples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385862" y="1028680"/>
            <a:ext cx="7906909" cy="6352007"/>
            <a:chOff x="1194257" y="677166"/>
            <a:chExt cx="7906909" cy="6352007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9616898">
              <a:off x="4886324" y="1385870"/>
              <a:ext cx="4214842" cy="5643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19453183">
              <a:off x="1194257" y="677166"/>
              <a:ext cx="3998006" cy="5181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/>
          <a:srcRect l="2526" t="1610"/>
          <a:stretch>
            <a:fillRect/>
          </a:stretch>
        </p:blipFill>
        <p:spPr bwMode="auto">
          <a:xfrm rot="16200000">
            <a:off x="3037901" y="948278"/>
            <a:ext cx="5357852" cy="69474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00374" y="1528746"/>
            <a:ext cx="4000528" cy="5713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029464" y="6529406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10" action="ppaction://hlinkfile"/>
              </a:rPr>
              <a:t>sample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Retaining Number Formats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176" y="1528746"/>
            <a:ext cx="8001056" cy="6093561"/>
          </a:xfrm>
        </p:spPr>
        <p:txBody>
          <a:bodyPr>
            <a:normAutofit fontScale="62500" lnSpcReduction="20000"/>
          </a:bodyPr>
          <a:lstStyle/>
          <a:p>
            <a:pPr marL="112713" indent="9525">
              <a:lnSpc>
                <a:spcPct val="130000"/>
              </a:lnSpc>
              <a:spcBef>
                <a:spcPts val="400"/>
              </a:spcBef>
              <a:buNone/>
            </a:pPr>
            <a:r>
              <a:rPr lang="en-US" sz="3200" dirty="0" smtClean="0"/>
              <a:t>Preformatted numbers from Excel worksheets—percentages, currency, phone numbers, dates, or postal codes—will not display properly in your merge unless you complete the following steps:</a:t>
            </a:r>
          </a:p>
          <a:p>
            <a:pPr marL="392113" indent="-269875">
              <a:lnSpc>
                <a:spcPct val="13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US" sz="3800" dirty="0" smtClean="0"/>
              <a:t>Change the default settings in Word: </a:t>
            </a:r>
          </a:p>
          <a:p>
            <a:pPr marL="952445" lvl="1" indent="-514350">
              <a:lnSpc>
                <a:spcPct val="130000"/>
              </a:lnSpc>
              <a:spcBef>
                <a:spcPts val="400"/>
              </a:spcBef>
              <a:buFont typeface="+mj-lt"/>
              <a:buAutoNum type="alphaUcPeriod"/>
            </a:pPr>
            <a:r>
              <a:rPr lang="en-US" sz="2900" b="1" dirty="0" smtClean="0"/>
              <a:t>Microsoft Office Button</a:t>
            </a:r>
            <a:r>
              <a:rPr lang="en-US" sz="2900" dirty="0" smtClean="0"/>
              <a:t>  </a:t>
            </a:r>
            <a:r>
              <a:rPr lang="en-US" sz="2900" dirty="0" smtClean="0">
                <a:sym typeface="Symbol"/>
              </a:rPr>
              <a:t></a:t>
            </a:r>
            <a:r>
              <a:rPr lang="en-US" sz="2900" dirty="0" smtClean="0"/>
              <a:t> </a:t>
            </a:r>
            <a:r>
              <a:rPr lang="en-US" sz="2900" b="1" dirty="0" smtClean="0"/>
              <a:t>Word Options</a:t>
            </a:r>
            <a:endParaRPr lang="en-US" sz="2900" dirty="0" smtClean="0"/>
          </a:p>
          <a:p>
            <a:pPr marL="952445" lvl="1" indent="-514350">
              <a:lnSpc>
                <a:spcPct val="130000"/>
              </a:lnSpc>
              <a:spcBef>
                <a:spcPts val="400"/>
              </a:spcBef>
              <a:buFont typeface="+mj-lt"/>
              <a:buAutoNum type="alphaUcPeriod"/>
            </a:pPr>
            <a:r>
              <a:rPr lang="en-US" sz="2900" b="1" dirty="0" smtClean="0"/>
              <a:t>Advanced</a:t>
            </a:r>
            <a:r>
              <a:rPr lang="en-US" sz="2900" dirty="0" smtClean="0"/>
              <a:t>  </a:t>
            </a:r>
            <a:r>
              <a:rPr lang="en-US" sz="2900" dirty="0" smtClean="0">
                <a:sym typeface="Symbol"/>
              </a:rPr>
              <a:t></a:t>
            </a:r>
            <a:r>
              <a:rPr lang="en-US" sz="2900" dirty="0" smtClean="0"/>
              <a:t> </a:t>
            </a:r>
            <a:r>
              <a:rPr lang="en-US" sz="2900" b="1" dirty="0" smtClean="0"/>
              <a:t>General</a:t>
            </a:r>
            <a:r>
              <a:rPr lang="en-US" sz="2900" dirty="0" smtClean="0"/>
              <a:t> </a:t>
            </a:r>
          </a:p>
          <a:p>
            <a:pPr marL="952445" lvl="1" indent="-514350">
              <a:lnSpc>
                <a:spcPct val="130000"/>
              </a:lnSpc>
              <a:spcBef>
                <a:spcPts val="400"/>
              </a:spcBef>
              <a:buFont typeface="+mj-lt"/>
              <a:buAutoNum type="alphaUcPeriod"/>
            </a:pPr>
            <a:r>
              <a:rPr lang="en-US" sz="2900" b="1" dirty="0" smtClean="0"/>
              <a:t>Confirm file format conversion on open</a:t>
            </a:r>
            <a:r>
              <a:rPr lang="en-US" sz="2900" dirty="0" smtClean="0"/>
              <a:t> check box</a:t>
            </a:r>
          </a:p>
          <a:p>
            <a:pPr marL="952445" lvl="1" indent="-514350">
              <a:lnSpc>
                <a:spcPct val="130000"/>
              </a:lnSpc>
              <a:spcBef>
                <a:spcPts val="400"/>
              </a:spcBef>
              <a:buFont typeface="+mj-lt"/>
              <a:buAutoNum type="alphaUcPeriod"/>
            </a:pPr>
            <a:r>
              <a:rPr lang="en-US" sz="2900" b="1" dirty="0" smtClean="0"/>
              <a:t>OK</a:t>
            </a:r>
            <a:endParaRPr lang="en-US" sz="2900" dirty="0" smtClean="0"/>
          </a:p>
          <a:p>
            <a:pPr marL="392113" indent="-269875">
              <a:lnSpc>
                <a:spcPct val="13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US" sz="3800" dirty="0" smtClean="0"/>
              <a:t>During the mail merge process, click </a:t>
            </a:r>
            <a:r>
              <a:rPr lang="en-US" sz="3800" b="1" dirty="0" smtClean="0"/>
              <a:t>Select Recipients</a:t>
            </a:r>
            <a:r>
              <a:rPr lang="en-US" sz="3800" dirty="0" smtClean="0"/>
              <a:t> </a:t>
            </a:r>
            <a:r>
              <a:rPr lang="en-US" sz="3800" dirty="0" smtClean="0">
                <a:sym typeface="Symbol"/>
              </a:rPr>
              <a:t></a:t>
            </a:r>
            <a:r>
              <a:rPr lang="en-US" sz="3800" dirty="0" smtClean="0"/>
              <a:t> </a:t>
            </a:r>
            <a:r>
              <a:rPr lang="en-US" sz="3800" b="1" dirty="0" smtClean="0"/>
              <a:t>Use Existing List</a:t>
            </a:r>
            <a:r>
              <a:rPr lang="en-US" sz="3800" dirty="0" smtClean="0"/>
              <a:t>.</a:t>
            </a:r>
          </a:p>
          <a:p>
            <a:pPr marL="952445" lvl="1" indent="-514350">
              <a:lnSpc>
                <a:spcPct val="130000"/>
              </a:lnSpc>
              <a:spcBef>
                <a:spcPts val="400"/>
              </a:spcBef>
              <a:buFont typeface="+mj-lt"/>
              <a:buAutoNum type="alphaUcPeriod"/>
            </a:pPr>
            <a:r>
              <a:rPr lang="en-US" sz="2900" dirty="0" smtClean="0"/>
              <a:t>Locate the Excel worksheet in the </a:t>
            </a:r>
            <a:r>
              <a:rPr lang="en-US" sz="2900" b="1" dirty="0" smtClean="0"/>
              <a:t>Select Data Source</a:t>
            </a:r>
            <a:r>
              <a:rPr lang="en-US" sz="2900" dirty="0" smtClean="0"/>
              <a:t> dialog box, and double-click it.</a:t>
            </a:r>
          </a:p>
          <a:p>
            <a:pPr marL="952445" lvl="1" indent="-514350">
              <a:lnSpc>
                <a:spcPct val="130000"/>
              </a:lnSpc>
              <a:spcBef>
                <a:spcPts val="400"/>
              </a:spcBef>
              <a:buFont typeface="+mj-lt"/>
              <a:buAutoNum type="alphaUcPeriod"/>
            </a:pPr>
            <a:r>
              <a:rPr lang="en-US" sz="2900" dirty="0" smtClean="0"/>
              <a:t>In the </a:t>
            </a:r>
            <a:r>
              <a:rPr lang="en-US" sz="2900" b="1" dirty="0" smtClean="0"/>
              <a:t>Confirm Data Source</a:t>
            </a:r>
            <a:r>
              <a:rPr lang="en-US" sz="2900" dirty="0" smtClean="0"/>
              <a:t> dialog box, click </a:t>
            </a:r>
            <a:r>
              <a:rPr lang="en-US" sz="2900" b="1" dirty="0" smtClean="0"/>
              <a:t>MS Excel Worksheets via DDE (*.xls)</a:t>
            </a:r>
            <a:r>
              <a:rPr lang="en-US" sz="2900" dirty="0" smtClean="0"/>
              <a:t> then click </a:t>
            </a:r>
            <a:r>
              <a:rPr lang="en-US" sz="2900" b="1" dirty="0" smtClean="0"/>
              <a:t>OK</a:t>
            </a:r>
            <a:r>
              <a:rPr lang="en-US" sz="2900" dirty="0" smtClean="0"/>
              <a:t>.</a:t>
            </a:r>
            <a:r>
              <a:rPr lang="en-US" sz="2900" b="1" dirty="0" smtClean="0"/>
              <a:t> </a:t>
            </a:r>
          </a:p>
          <a:p>
            <a:pPr lvl="6">
              <a:lnSpc>
                <a:spcPct val="130000"/>
              </a:lnSpc>
              <a:spcBef>
                <a:spcPts val="400"/>
              </a:spcBef>
            </a:pPr>
            <a:r>
              <a:rPr lang="en-US" sz="2400" b="1" dirty="0" smtClean="0"/>
              <a:t>Note:</a:t>
            </a:r>
            <a:r>
              <a:rPr lang="en-US" sz="2400" dirty="0" smtClean="0"/>
              <a:t>  If you don't see </a:t>
            </a:r>
            <a:r>
              <a:rPr lang="en-US" sz="2400" b="1" dirty="0" smtClean="0"/>
              <a:t>MS Excel Worksheets via DDE (*.xls)</a:t>
            </a:r>
            <a:r>
              <a:rPr lang="en-US" sz="2400" dirty="0" smtClean="0"/>
              <a:t>, select the </a:t>
            </a:r>
            <a:r>
              <a:rPr lang="en-US" sz="2400" b="1" dirty="0" smtClean="0"/>
              <a:t>Show all</a:t>
            </a:r>
            <a:r>
              <a:rPr lang="en-US" sz="2400" dirty="0" smtClean="0"/>
              <a:t> check box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720057" y="953558"/>
            <a:ext cx="205819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550594" y="1600184"/>
            <a:ext cx="8093501" cy="564360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sz="3100" dirty="0" smtClean="0"/>
              <a:t>University of Delaware Resources</a:t>
            </a:r>
          </a:p>
          <a:p>
            <a:pPr lvl="1">
              <a:spcBef>
                <a:spcPct val="50000"/>
              </a:spcBef>
            </a:pPr>
            <a:r>
              <a:rPr lang="en-US" sz="2700" dirty="0" smtClean="0">
                <a:hlinkClick r:id="rId3"/>
              </a:rPr>
              <a:t>www.udel.edu/learn</a:t>
            </a:r>
            <a:r>
              <a:rPr lang="en-US" sz="2700" smtClean="0"/>
              <a:t>, </a:t>
            </a:r>
            <a:r>
              <a:rPr lang="en-US" sz="2700" smtClean="0">
                <a:hlinkClick r:id="rId4"/>
              </a:rPr>
              <a:t>learnit-info@udel.edu</a:t>
            </a:r>
            <a:r>
              <a:rPr lang="en-US" sz="2700" smtClean="0"/>
              <a:t> </a:t>
            </a:r>
            <a:endParaRPr lang="en-US" sz="2700" dirty="0" smtClean="0"/>
          </a:p>
          <a:p>
            <a:pPr lvl="1">
              <a:spcBef>
                <a:spcPct val="50000"/>
              </a:spcBef>
            </a:pPr>
            <a:r>
              <a:rPr lang="en-US" sz="2700" dirty="0" smtClean="0">
                <a:hlinkClick r:id="rId5"/>
              </a:rPr>
              <a:t>www.udel.edu/help</a:t>
            </a:r>
            <a:r>
              <a:rPr lang="en-US" sz="2700" dirty="0" smtClean="0"/>
              <a:t>, </a:t>
            </a:r>
            <a:r>
              <a:rPr lang="en-US" sz="2700" dirty="0" smtClean="0">
                <a:hlinkClick r:id="rId6"/>
              </a:rPr>
              <a:t>consult@udel.edu</a:t>
            </a:r>
            <a:r>
              <a:rPr lang="en-US" sz="2700" dirty="0" smtClean="0"/>
              <a:t>, 831-6000</a:t>
            </a:r>
          </a:p>
          <a:p>
            <a:pPr lvl="1">
              <a:spcBef>
                <a:spcPct val="50000"/>
              </a:spcBef>
            </a:pPr>
            <a:r>
              <a:rPr lang="en-US" sz="2800" dirty="0" smtClean="0">
                <a:hlinkClick r:id="rId7"/>
              </a:rPr>
              <a:t>www.udel.edu/cod/minoffice/index.html</a:t>
            </a:r>
            <a:r>
              <a:rPr lang="en-US" sz="2800" dirty="0" smtClean="0"/>
              <a:t> </a:t>
            </a:r>
            <a:endParaRPr lang="en-US" sz="2700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Help within Microsoft Word,       keyword: mail merge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Look for:  “Use mail merge to create and print letters and other documents”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Microsoft Tutorials </a:t>
            </a:r>
            <a:r>
              <a:rPr lang="en-US" sz="2800" dirty="0" smtClean="0"/>
              <a:t>(</a:t>
            </a:r>
            <a:r>
              <a:rPr lang="en-US" sz="2800" dirty="0" smtClean="0">
                <a:hlinkClick r:id="rId8"/>
              </a:rPr>
              <a:t>http://office.microsoft.com/training/</a:t>
            </a:r>
            <a:r>
              <a:rPr lang="en-US" sz="2800" dirty="0" smtClean="0"/>
              <a:t>)</a:t>
            </a:r>
          </a:p>
          <a:p>
            <a:pPr lvl="1"/>
            <a:r>
              <a:rPr lang="en-US" dirty="0" smtClean="0">
                <a:hlinkClick r:id="rId9"/>
              </a:rPr>
              <a:t>Mail merge I: Use mail merge for mass mailings</a:t>
            </a:r>
            <a:endParaRPr lang="en-US" dirty="0" smtClean="0"/>
          </a:p>
          <a:p>
            <a:pPr lvl="1"/>
            <a:r>
              <a:rPr lang="en-US" dirty="0" smtClean="0">
                <a:hlinkClick r:id="rId10"/>
              </a:rPr>
              <a:t>Mail merge II: Use the Ribbon and perform a complex mail merge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BFDBFF"/>
              </a:clrFrom>
              <a:clrTo>
                <a:srgbClr val="BFDB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8240" y="3800474"/>
            <a:ext cx="500065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nLstarter3">
  <a:themeElements>
    <a:clrScheme name="UD 2">
      <a:dk1>
        <a:sysClr val="windowText" lastClr="000000"/>
      </a:dk1>
      <a:lt1>
        <a:sysClr val="window" lastClr="FFFFFF"/>
      </a:lt1>
      <a:dk2>
        <a:srgbClr val="003399"/>
      </a:dk2>
      <a:lt2>
        <a:srgbClr val="D2AA00"/>
      </a:lt2>
      <a:accent1>
        <a:srgbClr val="003399"/>
      </a:accent1>
      <a:accent2>
        <a:srgbClr val="003399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3399"/>
      </a:hlink>
      <a:folHlink>
        <a:srgbClr val="00339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174E96D7A97C4A8621229C61985210" ma:contentTypeVersion="0" ma:contentTypeDescription="Create a new document." ma:contentTypeScope="" ma:versionID="7f9a8c9663e9947a206befaa10eed5b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538098E-54EB-4498-B4B2-9F58C13229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E6CFE5E-D210-4AE7-B1A8-D6AA64B12F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56C4B6-349C-4AAC-8F16-0BBD9FE9C22D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36914</TotalTime>
  <Words>492</Words>
  <Application>Microsoft Office PowerPoint</Application>
  <PresentationFormat>Custom</PresentationFormat>
  <Paragraphs>134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LnLstarter3</vt:lpstr>
      <vt:lpstr>Word 2007: Mail Merge</vt:lpstr>
      <vt:lpstr>What is Mail Merge?</vt:lpstr>
      <vt:lpstr>Mail Merge Ribbon</vt:lpstr>
      <vt:lpstr>Mail Merge Steps</vt:lpstr>
      <vt:lpstr>Merge Samples</vt:lpstr>
      <vt:lpstr>Retaining Number Formats </vt:lpstr>
      <vt:lpstr>Resources</vt:lpstr>
    </vt:vector>
  </TitlesOfParts>
  <Manager/>
  <Company>Velsoft Courseware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Office Excel 2007 Advanced</dc:title>
  <dc:creator>Velsoft Courseware</dc:creator>
  <dc:description>PowerPoint Slides</dc:description>
  <cp:lastModifiedBy>Training 11</cp:lastModifiedBy>
  <cp:revision>1162</cp:revision>
  <dcterms:created xsi:type="dcterms:W3CDTF">2009-02-05T19:26:11Z</dcterms:created>
  <dcterms:modified xsi:type="dcterms:W3CDTF">2009-07-16T18:29:22Z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0x0101006E174E96D7A97C4A8621229C61985210</vt:lpwstr>
  </property>
</Properties>
</file>